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64" r:id="rId3"/>
    <p:sldId id="268" r:id="rId4"/>
    <p:sldId id="275" r:id="rId5"/>
    <p:sldId id="277" r:id="rId6"/>
    <p:sldId id="278"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12" y="-3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02/06/17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02/06/17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02/06/17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02/06/17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02/06/17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02/06/17</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02/06/17</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060848"/>
            <a:ext cx="7772400" cy="1974081"/>
          </a:xfrm>
        </p:spPr>
        <p:txBody>
          <a:bodyPr/>
          <a:lstStyle/>
          <a:p>
            <a:pPr algn="ctr"/>
            <a:r>
              <a:rPr lang="en-US" dirty="0" err="1"/>
              <a:t>Prothrombin</a:t>
            </a:r>
            <a:r>
              <a:rPr lang="en-US" dirty="0"/>
              <a:t> complex concentrate</a:t>
            </a:r>
            <a:r>
              <a:rPr lang="en-US" dirty="0"/>
              <a:t> </a:t>
            </a:r>
            <a:endParaRPr lang="en-IN" b="1"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476672"/>
            <a:ext cx="7854696" cy="5544616"/>
          </a:xfrm>
        </p:spPr>
        <p:txBody>
          <a:bodyPr>
            <a:normAutofit/>
          </a:bodyPr>
          <a:lstStyle/>
          <a:p>
            <a:pPr algn="l"/>
            <a:r>
              <a:rPr lang="en-US" sz="2400" b="1" dirty="0" smtClean="0">
                <a:solidFill>
                  <a:srgbClr val="2F2B20"/>
                </a:solidFill>
                <a:latin typeface="Times New Roman"/>
                <a:cs typeface="Times New Roman"/>
              </a:rPr>
              <a:t>Description</a:t>
            </a:r>
            <a:r>
              <a:rPr lang="en-US" sz="2400" dirty="0" smtClean="0">
                <a:solidFill>
                  <a:srgbClr val="2F2B20"/>
                </a:solidFill>
                <a:latin typeface="Times New Roman"/>
                <a:cs typeface="Times New Roman"/>
              </a:rPr>
              <a:t> </a:t>
            </a:r>
            <a:r>
              <a:rPr lang="en-US" sz="2800" dirty="0" smtClean="0">
                <a:solidFill>
                  <a:srgbClr val="2F2B20"/>
                </a:solidFill>
                <a:latin typeface="Times New Roman"/>
                <a:cs typeface="Times New Roman"/>
              </a:rPr>
              <a:t>:</a:t>
            </a:r>
          </a:p>
          <a:p>
            <a:r>
              <a:rPr lang="en-US" dirty="0" smtClean="0">
                <a:solidFill>
                  <a:srgbClr val="2F2B20"/>
                </a:solidFill>
                <a:latin typeface="Times New Roman"/>
                <a:cs typeface="Times New Roman"/>
              </a:rPr>
              <a:t> </a:t>
            </a:r>
            <a:r>
              <a:rPr lang="en-US" sz="1800" dirty="0">
                <a:solidFill>
                  <a:srgbClr val="2F2B20"/>
                </a:solidFill>
                <a:latin typeface="Times New Roman"/>
                <a:cs typeface="Times New Roman"/>
              </a:rPr>
              <a:t>Anti-inhibitor coagulant complex, also known as activated </a:t>
            </a:r>
            <a:r>
              <a:rPr lang="en-US" sz="1800" dirty="0" err="1">
                <a:solidFill>
                  <a:srgbClr val="2F2B20"/>
                </a:solidFill>
                <a:latin typeface="Times New Roman"/>
                <a:cs typeface="Times New Roman"/>
              </a:rPr>
              <a:t>prothrombin</a:t>
            </a:r>
            <a:r>
              <a:rPr lang="en-US" sz="1800" dirty="0">
                <a:solidFill>
                  <a:srgbClr val="2F2B20"/>
                </a:solidFill>
                <a:latin typeface="Times New Roman"/>
                <a:cs typeface="Times New Roman"/>
              </a:rPr>
              <a:t> complex concentrate (APCC) is a preparation containing precursor and activated forms of blood coagulation factors II, VII, IX, and X derived from pooled human venous plasma.</a:t>
            </a:r>
            <a:r>
              <a:rPr lang="en-US" sz="1800" dirty="0">
                <a:solidFill>
                  <a:srgbClr val="2F2B20"/>
                </a:solidFill>
                <a:latin typeface="Times New Roman"/>
                <a:cs typeface="Times New Roman"/>
              </a:rPr>
              <a:t> </a:t>
            </a:r>
            <a:endParaRPr lang="en-US" sz="1800" dirty="0" smtClean="0">
              <a:solidFill>
                <a:srgbClr val="2F2B20"/>
              </a:solidFill>
              <a:latin typeface="Times New Roman"/>
              <a:cs typeface="Times New Roman"/>
            </a:endParaRPr>
          </a:p>
          <a:p>
            <a:r>
              <a:rPr lang="en-US" sz="2400" b="1" dirty="0" smtClean="0">
                <a:solidFill>
                  <a:srgbClr val="2F2B20"/>
                </a:solidFill>
                <a:latin typeface="Times New Roman"/>
                <a:cs typeface="Times New Roman"/>
              </a:rPr>
              <a:t>Indication</a:t>
            </a:r>
            <a:r>
              <a:rPr lang="en-US" sz="2400" dirty="0" smtClean="0">
                <a:solidFill>
                  <a:srgbClr val="2F2B20"/>
                </a:solidFill>
                <a:latin typeface="Times New Roman"/>
                <a:cs typeface="Times New Roman"/>
              </a:rPr>
              <a:t> </a:t>
            </a:r>
            <a:r>
              <a:rPr lang="en-US" sz="2400" dirty="0" smtClean="0">
                <a:solidFill>
                  <a:srgbClr val="2F2B20"/>
                </a:solidFill>
                <a:latin typeface="Times New Roman"/>
                <a:cs typeface="Times New Roman"/>
              </a:rPr>
              <a:t>:</a:t>
            </a:r>
          </a:p>
          <a:p>
            <a:r>
              <a:rPr lang="en-US" sz="1800" dirty="0">
                <a:solidFill>
                  <a:srgbClr val="2F2B20"/>
                </a:solidFill>
                <a:latin typeface="Times New Roman"/>
                <a:cs typeface="Times New Roman"/>
              </a:rPr>
              <a:t>For use in hemophilia A and B patients with inhibitors for: 1) control and prevention of bleeding episodes; 2) perioperative management; and 3) Routine prophylaxis to prevent or reduce the frequency of bleeding episodes.</a:t>
            </a:r>
            <a:r>
              <a:rPr lang="en-US" sz="1800" dirty="0">
                <a:solidFill>
                  <a:srgbClr val="2F2B20"/>
                </a:solidFill>
                <a:latin typeface="Times New Roman"/>
                <a:cs typeface="Times New Roman"/>
              </a:rPr>
              <a:t> </a:t>
            </a:r>
            <a:endParaRPr lang="en-US" sz="1800" dirty="0" smtClean="0">
              <a:solidFill>
                <a:srgbClr val="2F2B20"/>
              </a:solidFill>
              <a:latin typeface="Times New Roman"/>
              <a:cs typeface="Times New Roman"/>
            </a:endParaRPr>
          </a:p>
          <a:p>
            <a:r>
              <a:rPr lang="en-US" sz="2400" b="1" dirty="0" smtClean="0">
                <a:solidFill>
                  <a:srgbClr val="2F2B20"/>
                </a:solidFill>
                <a:latin typeface="Times New Roman"/>
                <a:cs typeface="Times New Roman"/>
              </a:rPr>
              <a:t>Pharmacodynamics </a:t>
            </a:r>
            <a:r>
              <a:rPr lang="en-US" sz="2400" dirty="0" smtClean="0">
                <a:solidFill>
                  <a:srgbClr val="2F2B20"/>
                </a:solidFill>
                <a:latin typeface="Times New Roman"/>
                <a:cs typeface="Times New Roman"/>
              </a:rPr>
              <a:t>: </a:t>
            </a:r>
          </a:p>
          <a:p>
            <a:r>
              <a:rPr lang="en-US" sz="1800" dirty="0">
                <a:solidFill>
                  <a:srgbClr val="2F2B20"/>
                </a:solidFill>
                <a:latin typeface="Times New Roman"/>
                <a:cs typeface="Times New Roman"/>
              </a:rPr>
              <a:t>The administration of human </a:t>
            </a:r>
            <a:r>
              <a:rPr lang="en-US" sz="1800" dirty="0" err="1">
                <a:solidFill>
                  <a:srgbClr val="2F2B20"/>
                </a:solidFill>
                <a:latin typeface="Times New Roman"/>
                <a:cs typeface="Times New Roman"/>
              </a:rPr>
              <a:t>prothrombin</a:t>
            </a:r>
            <a:r>
              <a:rPr lang="en-US" sz="1800" dirty="0">
                <a:solidFill>
                  <a:srgbClr val="2F2B20"/>
                </a:solidFill>
                <a:latin typeface="Times New Roman"/>
                <a:cs typeface="Times New Roman"/>
              </a:rPr>
              <a:t> complex provides an increase in plasma levels of the vitamin K dependent coagulation factors, and can temporarily correct the coagulation defect of patients with deficiency of one or several of these factors.</a:t>
            </a:r>
            <a:r>
              <a:rPr lang="en-US" sz="1800" dirty="0">
                <a:solidFill>
                  <a:srgbClr val="2F2B20"/>
                </a:solidFill>
                <a:latin typeface="Times New Roman"/>
                <a:cs typeface="Times New Roman"/>
              </a:rPr>
              <a:t> </a:t>
            </a:r>
          </a:p>
          <a:p>
            <a:r>
              <a:rPr lang="en-US" sz="2400" b="1" dirty="0" smtClean="0">
                <a:solidFill>
                  <a:srgbClr val="2F2B20"/>
                </a:solidFill>
                <a:latin typeface="Times New Roman" pitchFamily="18" charset="0"/>
                <a:cs typeface="Times New Roman" pitchFamily="18" charset="0"/>
              </a:rPr>
              <a:t>Mechanism </a:t>
            </a:r>
            <a:r>
              <a:rPr lang="en-US" sz="2400" b="1" dirty="0">
                <a:solidFill>
                  <a:srgbClr val="2F2B20"/>
                </a:solidFill>
                <a:latin typeface="Times New Roman" pitchFamily="18" charset="0"/>
                <a:cs typeface="Times New Roman" pitchFamily="18" charset="0"/>
              </a:rPr>
              <a:t>of action </a:t>
            </a:r>
            <a:r>
              <a:rPr lang="en-US" sz="2400" dirty="0">
                <a:solidFill>
                  <a:srgbClr val="2F2B20"/>
                </a:solidFill>
                <a:latin typeface="Times New Roman" pitchFamily="18" charset="0"/>
                <a:cs typeface="Times New Roman" pitchFamily="18" charset="0"/>
              </a:rPr>
              <a:t>: </a:t>
            </a:r>
            <a:endParaRPr lang="en-US" sz="2400" dirty="0" smtClean="0">
              <a:solidFill>
                <a:srgbClr val="2F2B20"/>
              </a:solidFill>
              <a:latin typeface="Times New Roman" pitchFamily="18" charset="0"/>
              <a:cs typeface="Times New Roman" pitchFamily="18" charset="0"/>
            </a:endParaRPr>
          </a:p>
          <a:p>
            <a:r>
              <a:rPr lang="en-US" sz="1800" dirty="0" smtClean="0">
                <a:solidFill>
                  <a:srgbClr val="2F2B20"/>
                </a:solidFill>
                <a:latin typeface="Times New Roman"/>
                <a:cs typeface="Times New Roman"/>
              </a:rPr>
              <a:t>They </a:t>
            </a:r>
            <a:r>
              <a:rPr lang="en-US" sz="1800" dirty="0">
                <a:solidFill>
                  <a:srgbClr val="2F2B20"/>
                </a:solidFill>
                <a:latin typeface="Times New Roman"/>
                <a:cs typeface="Times New Roman"/>
              </a:rPr>
              <a:t>act by reversal of anticoagulants </a:t>
            </a:r>
          </a:p>
          <a:p>
            <a:endParaRPr lang="en-US" sz="1800" dirty="0" smtClean="0">
              <a:solidFill>
                <a:srgbClr val="2F2B20"/>
              </a:solidFill>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404664"/>
            <a:ext cx="7772400" cy="5522386"/>
          </a:xfrm>
        </p:spPr>
        <p:txBody>
          <a:bodyPr>
            <a:noAutofit/>
          </a:bodyPr>
          <a:lstStyle/>
          <a:p>
            <a:pPr>
              <a:buClrTx/>
            </a:pPr>
            <a:r>
              <a:rPr lang="en-US" sz="1600" b="1" dirty="0" smtClean="0">
                <a:solidFill>
                  <a:schemeClr val="tx1"/>
                </a:solidFill>
                <a:latin typeface="Times New Roman"/>
                <a:cs typeface="Times New Roman"/>
              </a:rPr>
              <a:t>Brands : </a:t>
            </a:r>
            <a:r>
              <a:rPr lang="en-US" sz="1600" dirty="0" err="1">
                <a:solidFill>
                  <a:srgbClr val="2F2B20"/>
                </a:solidFill>
                <a:latin typeface="Times New Roman"/>
                <a:cs typeface="Times New Roman"/>
              </a:rPr>
              <a:t>Feiba</a:t>
            </a:r>
            <a:r>
              <a:rPr lang="en-US" sz="1600" dirty="0">
                <a:solidFill>
                  <a:srgbClr val="2F2B20"/>
                </a:solidFill>
                <a:latin typeface="Times New Roman"/>
                <a:cs typeface="Times New Roman"/>
              </a:rPr>
              <a:t> </a:t>
            </a:r>
            <a:r>
              <a:rPr lang="en-US" sz="1600" dirty="0" err="1">
                <a:solidFill>
                  <a:srgbClr val="2F2B20"/>
                </a:solidFill>
                <a:latin typeface="Times New Roman"/>
                <a:cs typeface="Times New Roman"/>
              </a:rPr>
              <a:t>Nf</a:t>
            </a:r>
            <a:r>
              <a:rPr lang="en-US" sz="1600" dirty="0">
                <a:solidFill>
                  <a:srgbClr val="2F2B20"/>
                </a:solidFill>
                <a:latin typeface="Times New Roman"/>
                <a:cs typeface="Times New Roman"/>
              </a:rPr>
              <a:t> </a:t>
            </a:r>
            <a:endParaRPr lang="en-US" sz="1600" dirty="0" smtClean="0">
              <a:solidFill>
                <a:srgbClr val="2F2B20"/>
              </a:solidFill>
              <a:latin typeface="Times New Roman"/>
              <a:cs typeface="Times New Roman"/>
            </a:endParaRPr>
          </a:p>
          <a:p>
            <a:pPr>
              <a:buClrTx/>
            </a:pPr>
            <a:r>
              <a:rPr lang="en-US" sz="1600" b="1" dirty="0" smtClean="0">
                <a:solidFill>
                  <a:srgbClr val="2F2B20"/>
                </a:solidFill>
                <a:latin typeface="Times New Roman"/>
                <a:cs typeface="Times New Roman"/>
              </a:rPr>
              <a:t>Company </a:t>
            </a:r>
            <a:r>
              <a:rPr lang="en-US" sz="1600" b="1" dirty="0" smtClean="0">
                <a:solidFill>
                  <a:srgbClr val="2F2B20"/>
                </a:solidFill>
                <a:latin typeface="Times New Roman"/>
                <a:cs typeface="Times New Roman"/>
              </a:rPr>
              <a:t>: </a:t>
            </a:r>
            <a:r>
              <a:rPr lang="en-US" sz="1600" dirty="0">
                <a:solidFill>
                  <a:srgbClr val="2F2B20"/>
                </a:solidFill>
                <a:latin typeface="Times New Roman"/>
                <a:cs typeface="Times New Roman"/>
              </a:rPr>
              <a:t>Baxter Healthcare Corporation</a:t>
            </a:r>
            <a:r>
              <a:rPr lang="en-US" sz="1600" dirty="0">
                <a:solidFill>
                  <a:srgbClr val="2F2B20"/>
                </a:solidFill>
                <a:latin typeface="Times New Roman"/>
                <a:cs typeface="Times New Roman"/>
              </a:rPr>
              <a:t> </a:t>
            </a:r>
            <a:r>
              <a:rPr lang="en-US" sz="1600" dirty="0" smtClean="0">
                <a:solidFill>
                  <a:srgbClr val="2F2B20"/>
                </a:solidFill>
                <a:latin typeface="Times New Roman"/>
                <a:cs typeface="Times New Roman"/>
              </a:rPr>
              <a:t>. </a:t>
            </a:r>
            <a:endParaRPr lang="en-US" sz="1600" dirty="0" smtClean="0">
              <a:solidFill>
                <a:srgbClr val="2F2B20"/>
              </a:solidFill>
              <a:latin typeface="Times New Roman"/>
              <a:cs typeface="Times New Roman"/>
            </a:endParaRPr>
          </a:p>
          <a:p>
            <a:pPr>
              <a:buClrTx/>
            </a:pPr>
            <a:r>
              <a:rPr lang="en-US" sz="1600" b="1" dirty="0" smtClean="0">
                <a:solidFill>
                  <a:srgbClr val="2F2B20"/>
                </a:solidFill>
                <a:latin typeface="Times New Roman"/>
                <a:cs typeface="Times New Roman"/>
              </a:rPr>
              <a:t>Description : </a:t>
            </a:r>
            <a:r>
              <a:rPr lang="en-US" sz="1600" dirty="0">
                <a:solidFill>
                  <a:srgbClr val="2F2B20"/>
                </a:solidFill>
                <a:latin typeface="Times New Roman"/>
                <a:cs typeface="Times New Roman"/>
              </a:rPr>
              <a:t>FEIBA (Anti-Inhibitor Coagulant Complex) is a freeze-dried sterile human plasma fraction with factor VIII inhibitor bypassing activity to be reconstituted for intravenous administration. Factor VIII inhibitor bypassing activity is expressed in arbitrary units. One unit of activity is defined as that amount of FEIBA that shortens the </a:t>
            </a:r>
            <a:r>
              <a:rPr lang="en-US" sz="1600" dirty="0" err="1">
                <a:solidFill>
                  <a:srgbClr val="2F2B20"/>
                </a:solidFill>
                <a:latin typeface="Times New Roman"/>
                <a:cs typeface="Times New Roman"/>
              </a:rPr>
              <a:t>aPTT</a:t>
            </a:r>
            <a:r>
              <a:rPr lang="en-US" sz="1600" dirty="0">
                <a:solidFill>
                  <a:srgbClr val="2F2B20"/>
                </a:solidFill>
                <a:latin typeface="Times New Roman"/>
                <a:cs typeface="Times New Roman"/>
              </a:rPr>
              <a:t> of high titer factor VIII inhibitor reference plasma to 50% of the blank value.</a:t>
            </a:r>
            <a:r>
              <a:rPr lang="en-US" sz="1600" dirty="0">
                <a:solidFill>
                  <a:srgbClr val="2F2B20"/>
                </a:solidFill>
                <a:latin typeface="Times New Roman"/>
                <a:cs typeface="Times New Roman"/>
              </a:rPr>
              <a:t> </a:t>
            </a:r>
            <a:endParaRPr lang="en-US" sz="1600" dirty="0" smtClean="0">
              <a:solidFill>
                <a:srgbClr val="2F2B20"/>
              </a:solidFill>
              <a:latin typeface="Times New Roman"/>
              <a:cs typeface="Times New Roman"/>
            </a:endParaRPr>
          </a:p>
          <a:p>
            <a:pPr>
              <a:buClrTx/>
            </a:pPr>
            <a:r>
              <a:rPr lang="en-US" sz="1600" b="1" dirty="0" smtClean="0">
                <a:solidFill>
                  <a:srgbClr val="2F2B20"/>
                </a:solidFill>
                <a:latin typeface="Times New Roman"/>
                <a:cs typeface="Times New Roman"/>
              </a:rPr>
              <a:t>Form </a:t>
            </a:r>
            <a:r>
              <a:rPr lang="en-US" sz="1600" b="1" dirty="0" smtClean="0">
                <a:solidFill>
                  <a:srgbClr val="2F2B20"/>
                </a:solidFill>
                <a:latin typeface="Times New Roman"/>
                <a:cs typeface="Times New Roman"/>
              </a:rPr>
              <a:t>: </a:t>
            </a:r>
            <a:r>
              <a:rPr lang="en-US" sz="1600" dirty="0">
                <a:solidFill>
                  <a:srgbClr val="2F2B20"/>
                </a:solidFill>
                <a:latin typeface="Times New Roman"/>
                <a:cs typeface="Times New Roman"/>
              </a:rPr>
              <a:t>Freeze-dried fraction</a:t>
            </a:r>
            <a:r>
              <a:rPr lang="en-US" sz="1600" dirty="0">
                <a:solidFill>
                  <a:srgbClr val="2F2B20"/>
                </a:solidFill>
                <a:latin typeface="Times New Roman"/>
                <a:cs typeface="Times New Roman"/>
              </a:rPr>
              <a:t> </a:t>
            </a:r>
            <a:endParaRPr lang="en-US" sz="1600" dirty="0" smtClean="0">
              <a:solidFill>
                <a:srgbClr val="2F2B20"/>
              </a:solidFill>
              <a:latin typeface="Times New Roman"/>
              <a:cs typeface="Times New Roman"/>
            </a:endParaRPr>
          </a:p>
          <a:p>
            <a:pPr>
              <a:buClrTx/>
            </a:pPr>
            <a:r>
              <a:rPr lang="en-US" sz="1600" b="1" dirty="0" smtClean="0">
                <a:solidFill>
                  <a:srgbClr val="2F2B20"/>
                </a:solidFill>
                <a:latin typeface="Times New Roman"/>
                <a:cs typeface="Times New Roman"/>
              </a:rPr>
              <a:t>Route of administration : </a:t>
            </a:r>
            <a:r>
              <a:rPr lang="en-US" sz="1600" dirty="0">
                <a:solidFill>
                  <a:srgbClr val="2F2B20"/>
                </a:solidFill>
                <a:latin typeface="Times New Roman"/>
                <a:cs typeface="Times New Roman"/>
              </a:rPr>
              <a:t>Intravenous</a:t>
            </a:r>
            <a:r>
              <a:rPr lang="en-US" sz="1600" dirty="0">
                <a:solidFill>
                  <a:srgbClr val="2F2B20"/>
                </a:solidFill>
                <a:latin typeface="Times New Roman"/>
                <a:cs typeface="Times New Roman"/>
              </a:rPr>
              <a:t> </a:t>
            </a:r>
            <a:endParaRPr lang="en-US" sz="1600" dirty="0" smtClean="0">
              <a:solidFill>
                <a:srgbClr val="2F2B20"/>
              </a:solidFill>
              <a:latin typeface="Times New Roman"/>
              <a:cs typeface="Times New Roman"/>
            </a:endParaRPr>
          </a:p>
          <a:p>
            <a:pPr>
              <a:buClrTx/>
            </a:pPr>
            <a:r>
              <a:rPr lang="en-US" sz="1600" b="1" dirty="0">
                <a:solidFill>
                  <a:srgbClr val="2F2B20"/>
                </a:solidFill>
                <a:latin typeface="Times New Roman"/>
                <a:cs typeface="Times New Roman"/>
              </a:rPr>
              <a:t>Dosage </a:t>
            </a:r>
            <a:r>
              <a:rPr lang="en-US" sz="1600" b="1" dirty="0" smtClean="0">
                <a:solidFill>
                  <a:srgbClr val="2F2B20"/>
                </a:solidFill>
                <a:latin typeface="Times New Roman"/>
                <a:cs typeface="Times New Roman"/>
              </a:rPr>
              <a:t>: </a:t>
            </a:r>
            <a:r>
              <a:rPr lang="en-US" sz="1600" dirty="0" smtClean="0">
                <a:solidFill>
                  <a:srgbClr val="2F2B20"/>
                </a:solidFill>
                <a:latin typeface="Times New Roman"/>
                <a:cs typeface="Times New Roman"/>
              </a:rPr>
              <a:t>Do </a:t>
            </a:r>
            <a:r>
              <a:rPr lang="en-US" sz="1600" dirty="0">
                <a:solidFill>
                  <a:srgbClr val="2F2B20"/>
                </a:solidFill>
                <a:latin typeface="Times New Roman"/>
                <a:cs typeface="Times New Roman"/>
              </a:rPr>
              <a:t>not exceed a single dose of 100 units per kg body weight and a daily dose of 200 units per kg body</a:t>
            </a:r>
            <a:br>
              <a:rPr lang="en-US" sz="1600" dirty="0">
                <a:solidFill>
                  <a:srgbClr val="2F2B20"/>
                </a:solidFill>
                <a:latin typeface="Times New Roman"/>
                <a:cs typeface="Times New Roman"/>
              </a:rPr>
            </a:br>
            <a:r>
              <a:rPr lang="en-US" sz="1600" b="1" dirty="0" smtClean="0">
                <a:solidFill>
                  <a:srgbClr val="2F2B20"/>
                </a:solidFill>
                <a:latin typeface="Times New Roman"/>
                <a:cs typeface="Times New Roman"/>
              </a:rPr>
              <a:t>Contraindication </a:t>
            </a:r>
            <a:r>
              <a:rPr lang="en-US" sz="1600" b="1" dirty="0">
                <a:solidFill>
                  <a:srgbClr val="2F2B20"/>
                </a:solidFill>
                <a:latin typeface="Times New Roman"/>
                <a:cs typeface="Times New Roman"/>
              </a:rPr>
              <a:t>: </a:t>
            </a:r>
            <a:r>
              <a:rPr lang="en-IN" sz="1600" dirty="0" smtClean="0">
                <a:solidFill>
                  <a:srgbClr val="2F2B20"/>
                </a:solidFill>
                <a:latin typeface="Times New Roman"/>
                <a:cs typeface="Times New Roman"/>
              </a:rPr>
              <a:t>Known </a:t>
            </a:r>
            <a:r>
              <a:rPr lang="en-IN" sz="1600" dirty="0">
                <a:solidFill>
                  <a:srgbClr val="2F2B20"/>
                </a:solidFill>
                <a:latin typeface="Times New Roman"/>
                <a:cs typeface="Times New Roman"/>
              </a:rPr>
              <a:t>anaphylactic or severe hypersensitivity reactions to FEIBA or any if its components, including factors of the kinin generating system. Disseminated intravascular coagulation (DIC). Acute thrombosis or embolism (including myocardial infarction). </a:t>
            </a:r>
            <a:r>
              <a:rPr lang="en-IN" sz="1600" b="1" dirty="0">
                <a:solidFill>
                  <a:srgbClr val="2F2B20"/>
                </a:solidFill>
                <a:latin typeface="Times New Roman"/>
                <a:cs typeface="Times New Roman"/>
              </a:rPr>
              <a:t/>
            </a:r>
            <a:br>
              <a:rPr lang="en-IN" sz="1600" b="1" dirty="0">
                <a:solidFill>
                  <a:srgbClr val="2F2B20"/>
                </a:solidFill>
                <a:latin typeface="Times New Roman"/>
                <a:cs typeface="Times New Roman"/>
              </a:rPr>
            </a:br>
            <a:r>
              <a:rPr lang="en-US" sz="1600" b="1" dirty="0">
                <a:solidFill>
                  <a:srgbClr val="2F2B20"/>
                </a:solidFill>
                <a:latin typeface="Times New Roman"/>
                <a:cs typeface="Times New Roman"/>
              </a:rPr>
              <a:t>Side effects : </a:t>
            </a:r>
            <a:r>
              <a:rPr lang="en-IN" sz="1600" dirty="0" smtClean="0">
                <a:solidFill>
                  <a:srgbClr val="2F2B20"/>
                </a:solidFill>
                <a:latin typeface="Times New Roman"/>
                <a:cs typeface="Times New Roman"/>
              </a:rPr>
              <a:t>The </a:t>
            </a:r>
            <a:r>
              <a:rPr lang="en-IN" sz="1600" dirty="0">
                <a:solidFill>
                  <a:srgbClr val="2F2B20"/>
                </a:solidFill>
                <a:latin typeface="Times New Roman"/>
                <a:cs typeface="Times New Roman"/>
              </a:rPr>
              <a:t>most frequently reported adverse reactions observed in &gt; 5% of subjects in the prophylaxis trial were anemia, diarrhea, hemarthrosis, hepatitis B surface antibody positive, nausea, and vomiting.</a:t>
            </a:r>
            <a:br>
              <a:rPr lang="en-IN" sz="1600" dirty="0">
                <a:solidFill>
                  <a:srgbClr val="2F2B20"/>
                </a:solidFill>
                <a:latin typeface="Times New Roman"/>
                <a:cs typeface="Times New Roman"/>
              </a:rPr>
            </a:br>
            <a:r>
              <a:rPr lang="en-IN" sz="1600" dirty="0">
                <a:solidFill>
                  <a:srgbClr val="2F2B20"/>
                </a:solidFill>
                <a:latin typeface="Times New Roman"/>
                <a:cs typeface="Times New Roman"/>
              </a:rPr>
              <a:t>The serious adverse reactions seen with FEIBA are hypersensitivity reactions and thromboembolic events, including stroke, pulmonary embolism and deep vein thrombosis. </a:t>
            </a:r>
            <a:endParaRPr lang="en-US" sz="1600" b="1" dirty="0" smtClean="0">
              <a:solidFill>
                <a:srgbClr val="2F2B20"/>
              </a:solidFill>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1916832"/>
            <a:ext cx="7772400" cy="1777970"/>
          </a:xfrm>
        </p:spPr>
        <p:txBody>
          <a:bodyPr>
            <a:noAutofit/>
          </a:bodyPr>
          <a:lstStyle/>
          <a:p>
            <a:pPr>
              <a:buClrTx/>
            </a:pPr>
            <a:r>
              <a:rPr lang="en-US" sz="1600" b="1" dirty="0" smtClean="0">
                <a:solidFill>
                  <a:srgbClr val="2F2B20"/>
                </a:solidFill>
                <a:latin typeface="Times New Roman"/>
                <a:cs typeface="Times New Roman"/>
              </a:rPr>
              <a:t>Brands : </a:t>
            </a:r>
            <a:r>
              <a:rPr lang="en-US" sz="1600" dirty="0" err="1">
                <a:solidFill>
                  <a:srgbClr val="2F2B20"/>
                </a:solidFill>
              </a:rPr>
              <a:t>Cofact</a:t>
            </a:r>
            <a:r>
              <a:rPr lang="en-US" sz="1600" dirty="0">
                <a:solidFill>
                  <a:srgbClr val="2F2B20"/>
                </a:solidFill>
              </a:rPr>
              <a:t> </a:t>
            </a:r>
            <a:endParaRPr lang="en-US" sz="1600" dirty="0" smtClean="0">
              <a:solidFill>
                <a:srgbClr val="2F2B20"/>
              </a:solidFill>
            </a:endParaRPr>
          </a:p>
          <a:p>
            <a:pPr>
              <a:buClrTx/>
            </a:pPr>
            <a:r>
              <a:rPr lang="en-US" sz="1600" b="1" dirty="0" smtClean="0">
                <a:solidFill>
                  <a:srgbClr val="2F2B20"/>
                </a:solidFill>
                <a:latin typeface="Times New Roman"/>
                <a:cs typeface="Times New Roman"/>
              </a:rPr>
              <a:t>Company </a:t>
            </a:r>
            <a:r>
              <a:rPr lang="en-US" sz="1600" b="1" dirty="0" smtClean="0">
                <a:solidFill>
                  <a:srgbClr val="2F2B20"/>
                </a:solidFill>
                <a:latin typeface="Times New Roman"/>
                <a:cs typeface="Times New Roman"/>
              </a:rPr>
              <a:t>: </a:t>
            </a:r>
            <a:r>
              <a:rPr lang="en-US" sz="1600" dirty="0" err="1">
                <a:solidFill>
                  <a:srgbClr val="2F2B20"/>
                </a:solidFill>
              </a:rPr>
              <a:t>Sanquin</a:t>
            </a:r>
            <a:r>
              <a:rPr lang="en-US" sz="1600" dirty="0">
                <a:solidFill>
                  <a:srgbClr val="2F2B20"/>
                </a:solidFill>
              </a:rPr>
              <a:t> </a:t>
            </a:r>
            <a:endParaRPr lang="en-US" sz="1600" dirty="0" smtClean="0">
              <a:solidFill>
                <a:srgbClr val="2F2B20"/>
              </a:solidFill>
              <a:latin typeface="Times New Roman"/>
              <a:cs typeface="Times New Roman"/>
            </a:endParaRPr>
          </a:p>
          <a:p>
            <a:pPr>
              <a:buClrTx/>
            </a:pPr>
            <a:r>
              <a:rPr lang="en-US" sz="1600" b="1" dirty="0" smtClean="0">
                <a:solidFill>
                  <a:srgbClr val="2F2B20"/>
                </a:solidFill>
                <a:latin typeface="Times New Roman"/>
                <a:cs typeface="Times New Roman"/>
              </a:rPr>
              <a:t>Used </a:t>
            </a:r>
            <a:r>
              <a:rPr lang="en-US" sz="1600" b="1" dirty="0" smtClean="0">
                <a:solidFill>
                  <a:srgbClr val="2F2B20"/>
                </a:solidFill>
                <a:latin typeface="Times New Roman"/>
                <a:cs typeface="Times New Roman"/>
              </a:rPr>
              <a:t>for/Prescribed for : </a:t>
            </a:r>
            <a:r>
              <a:rPr lang="en-US" sz="1600" dirty="0">
                <a:solidFill>
                  <a:srgbClr val="2F2B20"/>
                </a:solidFill>
              </a:rPr>
              <a:t>Co-fact©, </a:t>
            </a:r>
            <a:r>
              <a:rPr lang="en-US" sz="1600" dirty="0" err="1">
                <a:solidFill>
                  <a:srgbClr val="2F2B20"/>
                </a:solidFill>
              </a:rPr>
              <a:t>prothrombin</a:t>
            </a:r>
            <a:r>
              <a:rPr lang="en-US" sz="1600" dirty="0">
                <a:solidFill>
                  <a:srgbClr val="2F2B20"/>
                </a:solidFill>
              </a:rPr>
              <a:t> complex concentrate, is used for restoring the international normalized ratio (INR) in patients on vitamin K antagonists (VKA) presenting with acute bleeding.</a:t>
            </a:r>
            <a:r>
              <a:rPr lang="en-US" sz="1600" dirty="0">
                <a:solidFill>
                  <a:srgbClr val="2F2B20"/>
                </a:solidFill>
              </a:rPr>
              <a:t> </a:t>
            </a:r>
            <a:endParaRPr lang="en-US" sz="1600" b="1" dirty="0" smtClean="0">
              <a:solidFill>
                <a:srgbClr val="2F2B20"/>
              </a:solidFill>
              <a:latin typeface="Times New Roman"/>
              <a:cs typeface="Times New Roman"/>
            </a:endParaRPr>
          </a:p>
          <a:p>
            <a:pPr>
              <a:buClrTx/>
            </a:pPr>
            <a:r>
              <a:rPr lang="en-US" sz="1600" b="1" dirty="0" smtClean="0">
                <a:solidFill>
                  <a:srgbClr val="2F2B20"/>
                </a:solidFill>
                <a:latin typeface="Times New Roman"/>
                <a:cs typeface="Times New Roman"/>
              </a:rPr>
              <a:t>Route </a:t>
            </a:r>
            <a:r>
              <a:rPr lang="en-US" sz="1600" b="1" dirty="0" smtClean="0">
                <a:solidFill>
                  <a:srgbClr val="2F2B20"/>
                </a:solidFill>
                <a:latin typeface="Times New Roman"/>
                <a:cs typeface="Times New Roman"/>
              </a:rPr>
              <a:t>of administration : </a:t>
            </a:r>
            <a:r>
              <a:rPr lang="en-US" sz="1600" dirty="0" smtClean="0">
                <a:solidFill>
                  <a:srgbClr val="2F2B20"/>
                </a:solidFill>
                <a:latin typeface="Times New Roman"/>
                <a:cs typeface="Times New Roman"/>
              </a:rPr>
              <a:t>Intravenous </a:t>
            </a:r>
          </a:p>
        </p:txBody>
      </p:sp>
    </p:spTree>
    <p:extLst>
      <p:ext uri="{BB962C8B-B14F-4D97-AF65-F5344CB8AC3E}">
        <p14:creationId xmlns:p14="http://schemas.microsoft.com/office/powerpoint/2010/main" val="35329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116632"/>
            <a:ext cx="7772400" cy="5832648"/>
          </a:xfrm>
        </p:spPr>
        <p:txBody>
          <a:bodyPr>
            <a:noAutofit/>
          </a:bodyPr>
          <a:lstStyle/>
          <a:p>
            <a:pPr>
              <a:buClrTx/>
            </a:pPr>
            <a:r>
              <a:rPr lang="en-US" sz="1400" b="1" dirty="0" smtClean="0">
                <a:solidFill>
                  <a:srgbClr val="2F2B20"/>
                </a:solidFill>
                <a:latin typeface="Times New Roman"/>
                <a:cs typeface="Times New Roman"/>
              </a:rPr>
              <a:t>Brands : </a:t>
            </a:r>
            <a:r>
              <a:rPr lang="en-US" sz="1400" dirty="0" err="1">
                <a:solidFill>
                  <a:srgbClr val="2F2B20"/>
                </a:solidFill>
                <a:latin typeface="Times New Roman"/>
                <a:cs typeface="Times New Roman"/>
              </a:rPr>
              <a:t>Kcentra</a:t>
            </a:r>
            <a:r>
              <a:rPr lang="en-US" sz="1400" dirty="0">
                <a:solidFill>
                  <a:srgbClr val="2F2B20"/>
                </a:solidFill>
                <a:latin typeface="Times New Roman"/>
                <a:cs typeface="Times New Roman"/>
              </a:rPr>
              <a:t> </a:t>
            </a:r>
            <a:endParaRPr lang="en-US" sz="1400" dirty="0" smtClean="0">
              <a:solidFill>
                <a:srgbClr val="2F2B20"/>
              </a:solidFill>
              <a:latin typeface="Times New Roman"/>
              <a:cs typeface="Times New Roman"/>
            </a:endParaRPr>
          </a:p>
          <a:p>
            <a:pPr>
              <a:buClrTx/>
            </a:pPr>
            <a:r>
              <a:rPr lang="en-US" sz="1400" b="1" dirty="0" smtClean="0">
                <a:solidFill>
                  <a:srgbClr val="2F2B20"/>
                </a:solidFill>
                <a:latin typeface="Times New Roman"/>
                <a:cs typeface="Times New Roman"/>
              </a:rPr>
              <a:t>Company: </a:t>
            </a:r>
            <a:r>
              <a:rPr lang="en-US" sz="1400" dirty="0" err="1">
                <a:solidFill>
                  <a:srgbClr val="2F2B20"/>
                </a:solidFill>
                <a:latin typeface="Times New Roman"/>
                <a:cs typeface="Times New Roman"/>
              </a:rPr>
              <a:t>Csl</a:t>
            </a:r>
            <a:r>
              <a:rPr lang="en-US" sz="1400" dirty="0">
                <a:solidFill>
                  <a:srgbClr val="2F2B20"/>
                </a:solidFill>
                <a:latin typeface="Times New Roman"/>
                <a:cs typeface="Times New Roman"/>
              </a:rPr>
              <a:t> Behring Ag</a:t>
            </a:r>
            <a:r>
              <a:rPr lang="en-US" sz="1400" dirty="0">
                <a:solidFill>
                  <a:srgbClr val="2F2B20"/>
                </a:solidFill>
                <a:latin typeface="Times New Roman"/>
                <a:cs typeface="Times New Roman"/>
              </a:rPr>
              <a:t> </a:t>
            </a:r>
          </a:p>
          <a:p>
            <a:pPr>
              <a:buClrTx/>
            </a:pPr>
            <a:r>
              <a:rPr lang="en-US" sz="1400" b="1" dirty="0">
                <a:solidFill>
                  <a:srgbClr val="2F2B20"/>
                </a:solidFill>
                <a:latin typeface="Times New Roman"/>
                <a:cs typeface="Times New Roman"/>
              </a:rPr>
              <a:t>Description : </a:t>
            </a:r>
            <a:r>
              <a:rPr lang="en-US" sz="1400" dirty="0" err="1">
                <a:solidFill>
                  <a:srgbClr val="2F2B20"/>
                </a:solidFill>
                <a:latin typeface="Times New Roman"/>
                <a:cs typeface="Times New Roman"/>
              </a:rPr>
              <a:t>Kcentra</a:t>
            </a:r>
            <a:r>
              <a:rPr lang="en-US" sz="1400" dirty="0">
                <a:solidFill>
                  <a:srgbClr val="2F2B20"/>
                </a:solidFill>
                <a:latin typeface="Times New Roman"/>
                <a:cs typeface="Times New Roman"/>
              </a:rPr>
              <a:t> is a purified, heat-treated, </a:t>
            </a:r>
            <a:r>
              <a:rPr lang="en-US" sz="1400" dirty="0" err="1">
                <a:solidFill>
                  <a:srgbClr val="2F2B20"/>
                </a:solidFill>
                <a:latin typeface="Times New Roman"/>
                <a:cs typeface="Times New Roman"/>
              </a:rPr>
              <a:t>nanofiltered</a:t>
            </a:r>
            <a:r>
              <a:rPr lang="en-US" sz="1400" dirty="0">
                <a:solidFill>
                  <a:srgbClr val="2F2B20"/>
                </a:solidFill>
                <a:latin typeface="Times New Roman"/>
                <a:cs typeface="Times New Roman"/>
              </a:rPr>
              <a:t> and lyophilized non-activated four-factor </a:t>
            </a:r>
            <a:r>
              <a:rPr lang="en-US" sz="1400" dirty="0" err="1">
                <a:solidFill>
                  <a:srgbClr val="2F2B20"/>
                </a:solidFill>
                <a:latin typeface="Times New Roman"/>
                <a:cs typeface="Times New Roman"/>
              </a:rPr>
              <a:t>Prothrombin</a:t>
            </a:r>
            <a:r>
              <a:rPr lang="en-US" sz="1400" dirty="0">
                <a:solidFill>
                  <a:srgbClr val="2F2B20"/>
                </a:solidFill>
                <a:latin typeface="Times New Roman"/>
                <a:cs typeface="Times New Roman"/>
              </a:rPr>
              <a:t> Complex Concentrate (Human) prepared from human U.S. Source Plasma (21 CFR 640.60). It contains the Vitamin K dependent Coagulation Factors II, VII, IX and X, and the antithrombotic Proteins C and S. Factor IX is the lead factor for the potency of the preparation as stated on the vial label. The excipients are human </a:t>
            </a:r>
            <a:r>
              <a:rPr lang="en-US" sz="1400" dirty="0" err="1">
                <a:solidFill>
                  <a:srgbClr val="2F2B20"/>
                </a:solidFill>
                <a:latin typeface="Times New Roman"/>
                <a:cs typeface="Times New Roman"/>
              </a:rPr>
              <a:t>antithrombin</a:t>
            </a:r>
            <a:r>
              <a:rPr lang="en-US" sz="1400" dirty="0">
                <a:solidFill>
                  <a:srgbClr val="2F2B20"/>
                </a:solidFill>
                <a:latin typeface="Times New Roman"/>
                <a:cs typeface="Times New Roman"/>
              </a:rPr>
              <a:t> III, heparin, human albumin, sodium chloride, and sodium citrate. </a:t>
            </a:r>
            <a:r>
              <a:rPr lang="en-US" sz="1400" dirty="0" err="1">
                <a:solidFill>
                  <a:srgbClr val="2F2B20"/>
                </a:solidFill>
                <a:latin typeface="Times New Roman"/>
                <a:cs typeface="Times New Roman"/>
              </a:rPr>
              <a:t>Kcentra</a:t>
            </a:r>
            <a:r>
              <a:rPr lang="en-US" sz="1400" dirty="0">
                <a:solidFill>
                  <a:srgbClr val="2F2B20"/>
                </a:solidFill>
                <a:latin typeface="Times New Roman"/>
                <a:cs typeface="Times New Roman"/>
              </a:rPr>
              <a:t> is sterile, </a:t>
            </a:r>
            <a:r>
              <a:rPr lang="en-US" sz="1400" dirty="0" err="1">
                <a:solidFill>
                  <a:srgbClr val="2F2B20"/>
                </a:solidFill>
                <a:latin typeface="Times New Roman"/>
                <a:cs typeface="Times New Roman"/>
              </a:rPr>
              <a:t>pyrogen</a:t>
            </a:r>
            <a:r>
              <a:rPr lang="en-US" sz="1400" dirty="0">
                <a:solidFill>
                  <a:srgbClr val="2F2B20"/>
                </a:solidFill>
                <a:latin typeface="Times New Roman"/>
                <a:cs typeface="Times New Roman"/>
              </a:rPr>
              <a:t>-free, and does not contain preservatives.</a:t>
            </a:r>
            <a:r>
              <a:rPr lang="en-US" sz="1400" dirty="0">
                <a:solidFill>
                  <a:srgbClr val="2F2B20"/>
                </a:solidFill>
                <a:latin typeface="Times New Roman"/>
                <a:cs typeface="Times New Roman"/>
              </a:rPr>
              <a:t> </a:t>
            </a:r>
            <a:endParaRPr lang="en-US" sz="1400" dirty="0" smtClean="0">
              <a:solidFill>
                <a:srgbClr val="2F2B20"/>
              </a:solidFill>
              <a:latin typeface="Times New Roman"/>
              <a:cs typeface="Times New Roman"/>
            </a:endParaRPr>
          </a:p>
          <a:p>
            <a:pPr>
              <a:buClrTx/>
            </a:pPr>
            <a:r>
              <a:rPr lang="en-US" sz="1400" b="1" dirty="0" smtClean="0">
                <a:solidFill>
                  <a:srgbClr val="2F2B20"/>
                </a:solidFill>
                <a:latin typeface="Times New Roman"/>
                <a:cs typeface="Times New Roman"/>
              </a:rPr>
              <a:t>Used </a:t>
            </a:r>
            <a:r>
              <a:rPr lang="en-US" sz="1400" b="1" dirty="0" smtClean="0">
                <a:solidFill>
                  <a:srgbClr val="2F2B20"/>
                </a:solidFill>
                <a:latin typeface="Times New Roman"/>
                <a:cs typeface="Times New Roman"/>
              </a:rPr>
              <a:t>for/Prescribed for : </a:t>
            </a:r>
            <a:r>
              <a:rPr lang="en-US" sz="1400" dirty="0" err="1">
                <a:solidFill>
                  <a:srgbClr val="2F2B20"/>
                </a:solidFill>
                <a:latin typeface="Times New Roman"/>
                <a:cs typeface="Times New Roman"/>
              </a:rPr>
              <a:t>Kcentra</a:t>
            </a:r>
            <a:r>
              <a:rPr lang="en-US" sz="1400" dirty="0">
                <a:solidFill>
                  <a:srgbClr val="2F2B20"/>
                </a:solidFill>
                <a:latin typeface="Times New Roman"/>
                <a:cs typeface="Times New Roman"/>
              </a:rPr>
              <a:t>, (</a:t>
            </a:r>
            <a:r>
              <a:rPr lang="en-US" sz="1400" dirty="0" err="1">
                <a:solidFill>
                  <a:srgbClr val="2F2B20"/>
                </a:solidFill>
                <a:latin typeface="Times New Roman"/>
                <a:cs typeface="Times New Roman"/>
              </a:rPr>
              <a:t>Prothrombin</a:t>
            </a:r>
            <a:r>
              <a:rPr lang="en-US" sz="1400" dirty="0">
                <a:solidFill>
                  <a:srgbClr val="2F2B20"/>
                </a:solidFill>
                <a:latin typeface="Times New Roman"/>
                <a:cs typeface="Times New Roman"/>
              </a:rPr>
              <a:t> Complex Concentrate (Human)), is indicated for the urgent reversal of acquired coagulation factor deficiency induced by Vitamin K antagonist (VKA, e.g., warfarin) therapy in adult patients with acute major bleeding.</a:t>
            </a:r>
            <a:r>
              <a:rPr lang="en-US" sz="1400" dirty="0">
                <a:solidFill>
                  <a:srgbClr val="2F2B20"/>
                </a:solidFill>
                <a:latin typeface="Times New Roman"/>
                <a:cs typeface="Times New Roman"/>
              </a:rPr>
              <a:t> </a:t>
            </a:r>
            <a:endParaRPr lang="en-US" sz="1400" b="1" dirty="0" smtClean="0">
              <a:solidFill>
                <a:srgbClr val="2F2B20"/>
              </a:solidFill>
              <a:latin typeface="Times New Roman"/>
              <a:cs typeface="Times New Roman"/>
            </a:endParaRPr>
          </a:p>
          <a:p>
            <a:pPr>
              <a:buClrTx/>
            </a:pPr>
            <a:r>
              <a:rPr lang="en-US" sz="1400" b="1" dirty="0" smtClean="0">
                <a:solidFill>
                  <a:srgbClr val="2F2B20"/>
                </a:solidFill>
                <a:latin typeface="Times New Roman"/>
                <a:cs typeface="Times New Roman"/>
              </a:rPr>
              <a:t>Form </a:t>
            </a:r>
            <a:r>
              <a:rPr lang="en-US" sz="1400" b="1" dirty="0" smtClean="0">
                <a:solidFill>
                  <a:srgbClr val="2F2B20"/>
                </a:solidFill>
                <a:latin typeface="Times New Roman"/>
                <a:cs typeface="Times New Roman"/>
              </a:rPr>
              <a:t>: </a:t>
            </a:r>
            <a:r>
              <a:rPr lang="en-US" sz="1400" dirty="0" err="1">
                <a:solidFill>
                  <a:srgbClr val="2F2B20"/>
                </a:solidFill>
                <a:latin typeface="Times New Roman"/>
                <a:cs typeface="Times New Roman"/>
              </a:rPr>
              <a:t>Nanofiltered</a:t>
            </a:r>
            <a:r>
              <a:rPr lang="en-US" sz="1400" dirty="0">
                <a:solidFill>
                  <a:srgbClr val="2F2B20"/>
                </a:solidFill>
                <a:latin typeface="Times New Roman"/>
                <a:cs typeface="Times New Roman"/>
              </a:rPr>
              <a:t> and lyophilized non-activated four-factor </a:t>
            </a:r>
            <a:r>
              <a:rPr lang="en-US" sz="1400" dirty="0" err="1">
                <a:solidFill>
                  <a:srgbClr val="2F2B20"/>
                </a:solidFill>
                <a:latin typeface="Times New Roman"/>
                <a:cs typeface="Times New Roman"/>
              </a:rPr>
              <a:t>Prothrombin</a:t>
            </a:r>
            <a:r>
              <a:rPr lang="en-US" sz="1400" dirty="0">
                <a:solidFill>
                  <a:srgbClr val="2F2B20"/>
                </a:solidFill>
                <a:latin typeface="Times New Roman"/>
                <a:cs typeface="Times New Roman"/>
              </a:rPr>
              <a:t> Complex Concentrate</a:t>
            </a:r>
            <a:r>
              <a:rPr lang="en-US" sz="1400" dirty="0">
                <a:solidFill>
                  <a:srgbClr val="2F2B20"/>
                </a:solidFill>
                <a:latin typeface="Times New Roman"/>
                <a:cs typeface="Times New Roman"/>
              </a:rPr>
              <a:t> </a:t>
            </a:r>
            <a:endParaRPr lang="en-US" sz="1400" dirty="0" smtClean="0">
              <a:solidFill>
                <a:srgbClr val="2F2B20"/>
              </a:solidFill>
              <a:latin typeface="Times New Roman"/>
              <a:cs typeface="Times New Roman"/>
            </a:endParaRPr>
          </a:p>
          <a:p>
            <a:pPr>
              <a:buClrTx/>
            </a:pPr>
            <a:r>
              <a:rPr lang="en-US" sz="1400" b="1" dirty="0" smtClean="0">
                <a:solidFill>
                  <a:srgbClr val="2F2B20"/>
                </a:solidFill>
                <a:latin typeface="Times New Roman"/>
                <a:cs typeface="Times New Roman"/>
              </a:rPr>
              <a:t>Route </a:t>
            </a:r>
            <a:r>
              <a:rPr lang="en-US" sz="1400" b="1" dirty="0" smtClean="0">
                <a:solidFill>
                  <a:srgbClr val="2F2B20"/>
                </a:solidFill>
                <a:latin typeface="Times New Roman"/>
                <a:cs typeface="Times New Roman"/>
              </a:rPr>
              <a:t>of administration : </a:t>
            </a:r>
            <a:r>
              <a:rPr lang="en-US" sz="1400" dirty="0">
                <a:solidFill>
                  <a:srgbClr val="2F2B20"/>
                </a:solidFill>
                <a:latin typeface="Times New Roman"/>
                <a:cs typeface="Times New Roman"/>
              </a:rPr>
              <a:t>Intravenous</a:t>
            </a:r>
            <a:r>
              <a:rPr lang="en-US" sz="1400" dirty="0">
                <a:solidFill>
                  <a:srgbClr val="2F2B20"/>
                </a:solidFill>
                <a:latin typeface="Times New Roman"/>
                <a:cs typeface="Times New Roman"/>
              </a:rPr>
              <a:t> </a:t>
            </a:r>
            <a:endParaRPr lang="en-US" sz="1400" dirty="0" smtClean="0">
              <a:solidFill>
                <a:srgbClr val="2F2B20"/>
              </a:solidFill>
              <a:latin typeface="Times New Roman"/>
              <a:cs typeface="Times New Roman"/>
            </a:endParaRPr>
          </a:p>
          <a:p>
            <a:pPr>
              <a:buClrTx/>
            </a:pPr>
            <a:r>
              <a:rPr lang="en-US" sz="1400" b="1" dirty="0">
                <a:solidFill>
                  <a:srgbClr val="2F2B20"/>
                </a:solidFill>
                <a:latin typeface="Times New Roman"/>
                <a:cs typeface="Times New Roman"/>
              </a:rPr>
              <a:t>Dosage </a:t>
            </a:r>
            <a:r>
              <a:rPr lang="en-US" sz="1400" b="1" dirty="0" smtClean="0">
                <a:solidFill>
                  <a:srgbClr val="2F2B20"/>
                </a:solidFill>
                <a:latin typeface="Times New Roman"/>
                <a:cs typeface="Times New Roman"/>
              </a:rPr>
              <a:t>: </a:t>
            </a:r>
            <a:r>
              <a:rPr lang="en-US" sz="1400" dirty="0">
                <a:solidFill>
                  <a:srgbClr val="2F2B20"/>
                </a:solidFill>
                <a:latin typeface="Times New Roman"/>
                <a:cs typeface="Times New Roman"/>
              </a:rPr>
              <a:t>Reconstitute </a:t>
            </a:r>
            <a:r>
              <a:rPr lang="en-US" sz="1400" dirty="0" err="1">
                <a:solidFill>
                  <a:srgbClr val="2F2B20"/>
                </a:solidFill>
                <a:latin typeface="Times New Roman"/>
                <a:cs typeface="Times New Roman"/>
              </a:rPr>
              <a:t>Kcentra</a:t>
            </a:r>
            <a:r>
              <a:rPr lang="en-US" sz="1400" dirty="0">
                <a:solidFill>
                  <a:srgbClr val="2F2B20"/>
                </a:solidFill>
                <a:latin typeface="Times New Roman"/>
                <a:cs typeface="Times New Roman"/>
              </a:rPr>
              <a:t> with 20 mL of diluent (Sterile Water for Injection, USP) provided with the kit. When reconstituted, the final concentration of drug product in Factor IX units will be in a range from 20-31 units/mL, depending on the actual potency, which is listed on the carton.</a:t>
            </a:r>
            <a:r>
              <a:rPr lang="en-US" sz="1400" dirty="0">
                <a:solidFill>
                  <a:srgbClr val="2F2B20"/>
                </a:solidFill>
                <a:latin typeface="Times New Roman"/>
                <a:cs typeface="Times New Roman"/>
              </a:rPr>
              <a:t> </a:t>
            </a:r>
            <a:endParaRPr lang="en-US" sz="1400" dirty="0" smtClean="0">
              <a:solidFill>
                <a:srgbClr val="2F2B20"/>
              </a:solidFill>
              <a:latin typeface="Times New Roman"/>
              <a:cs typeface="Times New Roman"/>
            </a:endParaRPr>
          </a:p>
          <a:p>
            <a:pPr>
              <a:buClrTx/>
            </a:pPr>
            <a:r>
              <a:rPr lang="en-US" sz="1400" b="1" dirty="0" smtClean="0">
                <a:solidFill>
                  <a:srgbClr val="2F2B20"/>
                </a:solidFill>
                <a:latin typeface="Times New Roman"/>
                <a:cs typeface="Times New Roman"/>
              </a:rPr>
              <a:t>Contraindication </a:t>
            </a:r>
            <a:r>
              <a:rPr lang="en-US" sz="1400" b="1" dirty="0">
                <a:solidFill>
                  <a:srgbClr val="2F2B20"/>
                </a:solidFill>
                <a:latin typeface="Times New Roman"/>
                <a:cs typeface="Times New Roman"/>
              </a:rPr>
              <a:t>: </a:t>
            </a:r>
            <a:r>
              <a:rPr lang="en-US" sz="1400" dirty="0">
                <a:solidFill>
                  <a:srgbClr val="2F2B20"/>
                </a:solidFill>
                <a:latin typeface="Times New Roman"/>
                <a:cs typeface="Times New Roman"/>
              </a:rPr>
              <a:t>Patients with known anaphylactic or severe systemic reactions to </a:t>
            </a:r>
            <a:r>
              <a:rPr lang="en-US" sz="1400" dirty="0" err="1">
                <a:solidFill>
                  <a:srgbClr val="2F2B20"/>
                </a:solidFill>
                <a:latin typeface="Times New Roman"/>
                <a:cs typeface="Times New Roman"/>
              </a:rPr>
              <a:t>Kcentra</a:t>
            </a:r>
            <a:r>
              <a:rPr lang="en-US" sz="1400" dirty="0">
                <a:solidFill>
                  <a:srgbClr val="2F2B20"/>
                </a:solidFill>
                <a:latin typeface="Times New Roman"/>
                <a:cs typeface="Times New Roman"/>
              </a:rPr>
              <a:t> or any components in </a:t>
            </a:r>
            <a:r>
              <a:rPr lang="en-US" sz="1400" dirty="0" err="1">
                <a:solidFill>
                  <a:srgbClr val="2F2B20"/>
                </a:solidFill>
                <a:latin typeface="Times New Roman"/>
                <a:cs typeface="Times New Roman"/>
              </a:rPr>
              <a:t>Kcentra</a:t>
            </a:r>
            <a:r>
              <a:rPr lang="en-US" sz="1400" dirty="0">
                <a:solidFill>
                  <a:srgbClr val="2F2B20"/>
                </a:solidFill>
                <a:latin typeface="Times New Roman"/>
                <a:cs typeface="Times New Roman"/>
              </a:rPr>
              <a:t> including heparin, Factors II, VII, IX, X, Proteins C and S, </a:t>
            </a:r>
            <a:r>
              <a:rPr lang="en-US" sz="1400" dirty="0" err="1">
                <a:solidFill>
                  <a:srgbClr val="2F2B20"/>
                </a:solidFill>
                <a:latin typeface="Times New Roman"/>
                <a:cs typeface="Times New Roman"/>
              </a:rPr>
              <a:t>Antithrombin</a:t>
            </a:r>
            <a:r>
              <a:rPr lang="en-US" sz="1400" dirty="0">
                <a:solidFill>
                  <a:srgbClr val="2F2B20"/>
                </a:solidFill>
                <a:latin typeface="Times New Roman"/>
                <a:cs typeface="Times New Roman"/>
              </a:rPr>
              <a:t> III and Human albumin. Patients with disseminated intravascular coagulation (DIC). Patients with known heparin-induced thrombocytopenia (HIT). </a:t>
            </a:r>
            <a:r>
              <a:rPr lang="en-US" sz="1400" dirty="0" err="1">
                <a:solidFill>
                  <a:srgbClr val="2F2B20"/>
                </a:solidFill>
                <a:latin typeface="Times New Roman"/>
                <a:cs typeface="Times New Roman"/>
              </a:rPr>
              <a:t>Kcentra</a:t>
            </a:r>
            <a:r>
              <a:rPr lang="en-US" sz="1400" dirty="0">
                <a:solidFill>
                  <a:srgbClr val="2F2B20"/>
                </a:solidFill>
                <a:latin typeface="Times New Roman"/>
                <a:cs typeface="Times New Roman"/>
              </a:rPr>
              <a:t> contains heparin</a:t>
            </a:r>
            <a:r>
              <a:rPr lang="en-US" sz="1400" dirty="0">
                <a:solidFill>
                  <a:srgbClr val="2F2B20"/>
                </a:solidFill>
                <a:latin typeface="Times New Roman"/>
                <a:cs typeface="Times New Roman"/>
              </a:rPr>
              <a:t> </a:t>
            </a:r>
            <a:endParaRPr lang="en-US" sz="1400" dirty="0" smtClean="0">
              <a:solidFill>
                <a:srgbClr val="2F2B20"/>
              </a:solidFill>
              <a:latin typeface="Times New Roman"/>
              <a:cs typeface="Times New Roman"/>
            </a:endParaRPr>
          </a:p>
          <a:p>
            <a:pPr>
              <a:buClrTx/>
            </a:pPr>
            <a:r>
              <a:rPr lang="en-US" sz="1400" b="1" dirty="0" smtClean="0">
                <a:solidFill>
                  <a:srgbClr val="2F2B20"/>
                </a:solidFill>
                <a:latin typeface="Times New Roman"/>
                <a:cs typeface="Times New Roman"/>
              </a:rPr>
              <a:t>Side </a:t>
            </a:r>
            <a:r>
              <a:rPr lang="en-US" sz="1400" b="1" dirty="0">
                <a:solidFill>
                  <a:srgbClr val="2F2B20"/>
                </a:solidFill>
                <a:latin typeface="Times New Roman"/>
                <a:cs typeface="Times New Roman"/>
              </a:rPr>
              <a:t>effects : </a:t>
            </a:r>
            <a:r>
              <a:rPr lang="en-US" sz="1400" dirty="0">
                <a:solidFill>
                  <a:srgbClr val="2F2B20"/>
                </a:solidFill>
                <a:latin typeface="Times New Roman"/>
                <a:cs typeface="Times New Roman"/>
              </a:rPr>
              <a:t>The most common adverse reactions (ARs) (frequency ≥ 2.8%) observed in subjects receiving </a:t>
            </a:r>
            <a:r>
              <a:rPr lang="en-US" sz="1400" dirty="0" err="1">
                <a:solidFill>
                  <a:srgbClr val="2F2B20"/>
                </a:solidFill>
                <a:latin typeface="Times New Roman"/>
                <a:cs typeface="Times New Roman"/>
              </a:rPr>
              <a:t>Kcentra</a:t>
            </a:r>
            <a:r>
              <a:rPr lang="en-US" sz="1400" dirty="0">
                <a:solidFill>
                  <a:srgbClr val="2F2B20"/>
                </a:solidFill>
                <a:latin typeface="Times New Roman"/>
                <a:cs typeface="Times New Roman"/>
              </a:rPr>
              <a:t> were headache, nausea/vomiting, arthralgia, and hypotension.</a:t>
            </a:r>
            <a:br>
              <a:rPr lang="en-US" sz="1400" dirty="0">
                <a:solidFill>
                  <a:srgbClr val="2F2B20"/>
                </a:solidFill>
                <a:latin typeface="Times New Roman"/>
                <a:cs typeface="Times New Roman"/>
              </a:rPr>
            </a:br>
            <a:r>
              <a:rPr lang="en-US" sz="1400" dirty="0">
                <a:solidFill>
                  <a:srgbClr val="2F2B20"/>
                </a:solidFill>
                <a:latin typeface="Times New Roman"/>
                <a:cs typeface="Times New Roman"/>
              </a:rPr>
              <a:t>The most serious ARs were thromboembolic events including stroke, pulmonary embolism, and deep vein thrombosis. Other include Hypersensitivity Reactions; Arterial and venous thromboembolic complications; Possible Transmission of Infectious Agents.</a:t>
            </a:r>
            <a:r>
              <a:rPr lang="en-US" sz="1400" dirty="0">
                <a:solidFill>
                  <a:srgbClr val="2F2B20"/>
                </a:solidFill>
                <a:latin typeface="Times New Roman"/>
                <a:cs typeface="Times New Roman"/>
              </a:rPr>
              <a:t> </a:t>
            </a:r>
            <a:endParaRPr lang="en-US" sz="1400" b="1" dirty="0" smtClean="0">
              <a:solidFill>
                <a:srgbClr val="2F2B20"/>
              </a:solidFill>
              <a:latin typeface="Times New Roman"/>
              <a:cs typeface="Times New Roman"/>
            </a:endParaRPr>
          </a:p>
        </p:txBody>
      </p:sp>
    </p:spTree>
    <p:extLst>
      <p:ext uri="{BB962C8B-B14F-4D97-AF65-F5344CB8AC3E}">
        <p14:creationId xmlns:p14="http://schemas.microsoft.com/office/powerpoint/2010/main" val="214251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332656"/>
            <a:ext cx="7772400" cy="6192688"/>
          </a:xfrm>
        </p:spPr>
        <p:txBody>
          <a:bodyPr>
            <a:noAutofit/>
          </a:bodyPr>
          <a:lstStyle/>
          <a:p>
            <a:pPr>
              <a:buClrTx/>
            </a:pPr>
            <a:r>
              <a:rPr lang="en-US" sz="1500" b="1" dirty="0" smtClean="0">
                <a:solidFill>
                  <a:srgbClr val="2F2B20"/>
                </a:solidFill>
                <a:latin typeface="Times New Roman"/>
                <a:cs typeface="Times New Roman"/>
              </a:rPr>
              <a:t>Brands : </a:t>
            </a:r>
            <a:r>
              <a:rPr lang="en-US" sz="1500" dirty="0" err="1">
                <a:solidFill>
                  <a:srgbClr val="2F2B20"/>
                </a:solidFill>
                <a:latin typeface="Times New Roman"/>
                <a:cs typeface="Times New Roman"/>
              </a:rPr>
              <a:t>Octaplex</a:t>
            </a:r>
            <a:r>
              <a:rPr lang="en-US" sz="1500" dirty="0">
                <a:solidFill>
                  <a:srgbClr val="2F2B20"/>
                </a:solidFill>
                <a:latin typeface="Times New Roman"/>
                <a:cs typeface="Times New Roman"/>
              </a:rPr>
              <a:t> </a:t>
            </a:r>
            <a:endParaRPr lang="en-US" sz="1500" dirty="0" smtClean="0">
              <a:solidFill>
                <a:srgbClr val="2F2B20"/>
              </a:solidFill>
              <a:latin typeface="Times New Roman"/>
              <a:cs typeface="Times New Roman"/>
            </a:endParaRPr>
          </a:p>
          <a:p>
            <a:pPr>
              <a:buClrTx/>
            </a:pPr>
            <a:r>
              <a:rPr lang="en-US" sz="1500" b="1" dirty="0" smtClean="0">
                <a:solidFill>
                  <a:srgbClr val="2F2B20"/>
                </a:solidFill>
                <a:latin typeface="Times New Roman"/>
                <a:cs typeface="Times New Roman"/>
              </a:rPr>
              <a:t>Company: </a:t>
            </a:r>
            <a:r>
              <a:rPr lang="en-US" sz="1500" dirty="0" err="1">
                <a:solidFill>
                  <a:srgbClr val="2F2B20"/>
                </a:solidFill>
                <a:latin typeface="Times New Roman"/>
                <a:cs typeface="Times New Roman"/>
              </a:rPr>
              <a:t>Octapharma</a:t>
            </a:r>
            <a:r>
              <a:rPr lang="en-US" sz="1500" dirty="0">
                <a:solidFill>
                  <a:srgbClr val="2F2B20"/>
                </a:solidFill>
                <a:latin typeface="Times New Roman"/>
                <a:cs typeface="Times New Roman"/>
              </a:rPr>
              <a:t> </a:t>
            </a:r>
            <a:r>
              <a:rPr lang="en-US" sz="1500" dirty="0" smtClean="0">
                <a:solidFill>
                  <a:srgbClr val="2F2B20"/>
                </a:solidFill>
                <a:latin typeface="Times New Roman"/>
                <a:cs typeface="Times New Roman"/>
              </a:rPr>
              <a:t> </a:t>
            </a:r>
          </a:p>
          <a:p>
            <a:pPr>
              <a:buClrTx/>
            </a:pPr>
            <a:r>
              <a:rPr lang="en-US" sz="1500" b="1" dirty="0" smtClean="0">
                <a:solidFill>
                  <a:srgbClr val="2F2B20"/>
                </a:solidFill>
                <a:latin typeface="Times New Roman"/>
                <a:cs typeface="Times New Roman"/>
              </a:rPr>
              <a:t>Used </a:t>
            </a:r>
            <a:r>
              <a:rPr lang="en-US" sz="1500" b="1" dirty="0" smtClean="0">
                <a:solidFill>
                  <a:srgbClr val="2F2B20"/>
                </a:solidFill>
                <a:latin typeface="Times New Roman"/>
                <a:cs typeface="Times New Roman"/>
              </a:rPr>
              <a:t>for/Prescribed for : </a:t>
            </a:r>
            <a:r>
              <a:rPr lang="en-US" sz="1500" dirty="0">
                <a:solidFill>
                  <a:srgbClr val="2F2B20"/>
                </a:solidFill>
                <a:latin typeface="Times New Roman"/>
                <a:cs typeface="Times New Roman"/>
              </a:rPr>
              <a:t>Treatment of bleeding and perioperative prophylaxis of bleeding in acquired deficiency of the </a:t>
            </a:r>
            <a:r>
              <a:rPr lang="en-US" sz="1500" dirty="0" err="1">
                <a:solidFill>
                  <a:srgbClr val="2F2B20"/>
                </a:solidFill>
                <a:latin typeface="Times New Roman"/>
                <a:cs typeface="Times New Roman"/>
              </a:rPr>
              <a:t>prothrombin</a:t>
            </a:r>
            <a:r>
              <a:rPr lang="en-US" sz="1500" dirty="0">
                <a:solidFill>
                  <a:srgbClr val="2F2B20"/>
                </a:solidFill>
                <a:latin typeface="Times New Roman"/>
                <a:cs typeface="Times New Roman"/>
              </a:rPr>
              <a:t> complex coagulation factors, such as deficiency caused by treatment with vitamin K antagonists, or in case of overdose of vitamin K antagonists, when rapid correction of the deficiency is required. Treatment of bleeding and perioperative prophylaxis in congenital deficiency of the vitamin K dependent coagulation factors II and X when purified specific coagulation factor product is not available.</a:t>
            </a:r>
            <a:r>
              <a:rPr lang="en-US" sz="1500" dirty="0">
                <a:solidFill>
                  <a:srgbClr val="2F2B20"/>
                </a:solidFill>
                <a:latin typeface="Times New Roman"/>
                <a:cs typeface="Times New Roman"/>
              </a:rPr>
              <a:t> </a:t>
            </a:r>
            <a:endParaRPr lang="en-US" sz="1500" dirty="0" smtClean="0">
              <a:solidFill>
                <a:srgbClr val="2F2B20"/>
              </a:solidFill>
              <a:latin typeface="Times New Roman"/>
              <a:cs typeface="Times New Roman"/>
            </a:endParaRPr>
          </a:p>
          <a:p>
            <a:pPr>
              <a:buClrTx/>
            </a:pPr>
            <a:r>
              <a:rPr lang="en-US" sz="1500" b="1" dirty="0" smtClean="0">
                <a:solidFill>
                  <a:srgbClr val="2F2B20"/>
                </a:solidFill>
                <a:latin typeface="Times New Roman"/>
                <a:cs typeface="Times New Roman"/>
              </a:rPr>
              <a:t>Form </a:t>
            </a:r>
            <a:r>
              <a:rPr lang="en-US" sz="1500" b="1" dirty="0" smtClean="0">
                <a:solidFill>
                  <a:srgbClr val="2F2B20"/>
                </a:solidFill>
                <a:latin typeface="Times New Roman"/>
                <a:cs typeface="Times New Roman"/>
              </a:rPr>
              <a:t>: </a:t>
            </a:r>
            <a:r>
              <a:rPr lang="en-US" sz="1500" dirty="0">
                <a:solidFill>
                  <a:srgbClr val="2F2B20"/>
                </a:solidFill>
                <a:latin typeface="Times New Roman"/>
                <a:cs typeface="Times New Roman"/>
              </a:rPr>
              <a:t>Powder and solvent for solution</a:t>
            </a:r>
            <a:r>
              <a:rPr lang="en-US" sz="1500" dirty="0">
                <a:solidFill>
                  <a:srgbClr val="2F2B20"/>
                </a:solidFill>
                <a:latin typeface="Times New Roman"/>
                <a:cs typeface="Times New Roman"/>
              </a:rPr>
              <a:t> </a:t>
            </a:r>
            <a:endParaRPr lang="en-US" sz="1500" dirty="0" smtClean="0">
              <a:solidFill>
                <a:srgbClr val="2F2B20"/>
              </a:solidFill>
              <a:latin typeface="Times New Roman"/>
              <a:cs typeface="Times New Roman"/>
            </a:endParaRPr>
          </a:p>
          <a:p>
            <a:pPr>
              <a:buClrTx/>
            </a:pPr>
            <a:r>
              <a:rPr lang="en-US" sz="1500" b="1" dirty="0" smtClean="0">
                <a:solidFill>
                  <a:srgbClr val="2F2B20"/>
                </a:solidFill>
                <a:latin typeface="Times New Roman"/>
                <a:cs typeface="Times New Roman"/>
              </a:rPr>
              <a:t>Route </a:t>
            </a:r>
            <a:r>
              <a:rPr lang="en-US" sz="1500" b="1" dirty="0" smtClean="0">
                <a:solidFill>
                  <a:srgbClr val="2F2B20"/>
                </a:solidFill>
                <a:latin typeface="Times New Roman"/>
                <a:cs typeface="Times New Roman"/>
              </a:rPr>
              <a:t>of administration : </a:t>
            </a:r>
            <a:r>
              <a:rPr lang="en-US" sz="1500" dirty="0">
                <a:solidFill>
                  <a:srgbClr val="2F2B20"/>
                </a:solidFill>
                <a:latin typeface="Times New Roman"/>
                <a:cs typeface="Times New Roman"/>
              </a:rPr>
              <a:t>Intravenous</a:t>
            </a:r>
            <a:r>
              <a:rPr lang="en-US" sz="1500" dirty="0">
                <a:solidFill>
                  <a:srgbClr val="2F2B20"/>
                </a:solidFill>
                <a:latin typeface="Times New Roman"/>
                <a:cs typeface="Times New Roman"/>
              </a:rPr>
              <a:t> </a:t>
            </a:r>
            <a:endParaRPr lang="en-US" sz="1500" dirty="0" smtClean="0">
              <a:solidFill>
                <a:srgbClr val="2F2B20"/>
              </a:solidFill>
              <a:latin typeface="Times New Roman"/>
              <a:cs typeface="Times New Roman"/>
            </a:endParaRPr>
          </a:p>
          <a:p>
            <a:pPr>
              <a:buClrTx/>
            </a:pPr>
            <a:r>
              <a:rPr lang="en-US" sz="1500" b="1" dirty="0">
                <a:solidFill>
                  <a:srgbClr val="2F2B20"/>
                </a:solidFill>
                <a:latin typeface="Times New Roman"/>
                <a:cs typeface="Times New Roman"/>
              </a:rPr>
              <a:t>Dosage </a:t>
            </a:r>
            <a:r>
              <a:rPr lang="en-US" sz="1500" b="1" dirty="0" smtClean="0">
                <a:solidFill>
                  <a:srgbClr val="2F2B20"/>
                </a:solidFill>
                <a:latin typeface="Times New Roman"/>
                <a:cs typeface="Times New Roman"/>
              </a:rPr>
              <a:t>: </a:t>
            </a:r>
            <a:r>
              <a:rPr lang="en-US" sz="1500" dirty="0">
                <a:solidFill>
                  <a:srgbClr val="2F2B20"/>
                </a:solidFill>
                <a:latin typeface="Times New Roman"/>
                <a:cs typeface="Times New Roman"/>
              </a:rPr>
              <a:t>The dose will depend on the INR before treatment and the targeted INR. In the following table approximate doses (ml/kg body weight of the reconstituted product) required for </a:t>
            </a:r>
            <a:r>
              <a:rPr lang="en-US" sz="1500" dirty="0" err="1">
                <a:solidFill>
                  <a:srgbClr val="2F2B20"/>
                </a:solidFill>
                <a:latin typeface="Times New Roman"/>
                <a:cs typeface="Times New Roman"/>
              </a:rPr>
              <a:t>normalisation</a:t>
            </a:r>
            <a:r>
              <a:rPr lang="en-US" sz="1500" dirty="0">
                <a:solidFill>
                  <a:srgbClr val="2F2B20"/>
                </a:solidFill>
                <a:latin typeface="Times New Roman"/>
                <a:cs typeface="Times New Roman"/>
              </a:rPr>
              <a:t> of INR (≤ 1.2 within 1 hour) at different initial INR levels are given</a:t>
            </a:r>
            <a:r>
              <a:rPr lang="en-US" sz="1500" dirty="0">
                <a:solidFill>
                  <a:srgbClr val="2F2B20"/>
                </a:solidFill>
                <a:latin typeface="Times New Roman"/>
                <a:cs typeface="Times New Roman"/>
              </a:rPr>
              <a:t> </a:t>
            </a:r>
            <a:endParaRPr lang="en-US" sz="1500" dirty="0" smtClean="0">
              <a:solidFill>
                <a:srgbClr val="2F2B20"/>
              </a:solidFill>
              <a:latin typeface="Times New Roman"/>
              <a:cs typeface="Times New Roman"/>
            </a:endParaRPr>
          </a:p>
          <a:p>
            <a:pPr>
              <a:buClrTx/>
            </a:pPr>
            <a:r>
              <a:rPr lang="en-US" sz="1500" b="1" dirty="0" smtClean="0">
                <a:solidFill>
                  <a:srgbClr val="2F2B20"/>
                </a:solidFill>
                <a:latin typeface="Times New Roman"/>
                <a:cs typeface="Times New Roman"/>
              </a:rPr>
              <a:t>Contraindication </a:t>
            </a:r>
            <a:r>
              <a:rPr lang="en-US" sz="1500" b="1" dirty="0">
                <a:solidFill>
                  <a:srgbClr val="2F2B20"/>
                </a:solidFill>
                <a:latin typeface="Times New Roman"/>
                <a:cs typeface="Times New Roman"/>
              </a:rPr>
              <a:t>: </a:t>
            </a:r>
            <a:r>
              <a:rPr lang="en-US" sz="1500" dirty="0">
                <a:solidFill>
                  <a:srgbClr val="2F2B20"/>
                </a:solidFill>
                <a:latin typeface="Times New Roman"/>
                <a:cs typeface="Times New Roman"/>
              </a:rPr>
              <a:t>In patients with acquired deficiency of the vitamin K dependent coagulation factors (e.g. as induced by treatment with vitamin K antagonists), </a:t>
            </a:r>
            <a:r>
              <a:rPr lang="en-US" sz="1500" dirty="0" err="1">
                <a:solidFill>
                  <a:srgbClr val="2F2B20"/>
                </a:solidFill>
                <a:latin typeface="Times New Roman"/>
                <a:cs typeface="Times New Roman"/>
              </a:rPr>
              <a:t>Octaplex</a:t>
            </a:r>
            <a:r>
              <a:rPr lang="en-US" sz="1500" dirty="0">
                <a:solidFill>
                  <a:srgbClr val="2F2B20"/>
                </a:solidFill>
                <a:latin typeface="Times New Roman"/>
                <a:cs typeface="Times New Roman"/>
              </a:rPr>
              <a:t> should only be used when rapid correction of </a:t>
            </a:r>
            <a:r>
              <a:rPr lang="en-US" sz="1500" dirty="0" err="1">
                <a:solidFill>
                  <a:srgbClr val="2F2B20"/>
                </a:solidFill>
                <a:latin typeface="Times New Roman"/>
                <a:cs typeface="Times New Roman"/>
              </a:rPr>
              <a:t>prothrombin</a:t>
            </a:r>
            <a:r>
              <a:rPr lang="en-US" sz="1500" dirty="0">
                <a:solidFill>
                  <a:srgbClr val="2F2B20"/>
                </a:solidFill>
                <a:latin typeface="Times New Roman"/>
                <a:cs typeface="Times New Roman"/>
              </a:rPr>
              <a:t> complex levels is necessary, such as major bleeding or emergency surgery. In other cases, reduction of the dose of the vitamin K antagonist and/or administration of vitamin K is usually sufficient. Patients receiving a vitamin K antagonist may have an underlying </a:t>
            </a:r>
            <a:r>
              <a:rPr lang="en-US" sz="1500" dirty="0" err="1">
                <a:solidFill>
                  <a:srgbClr val="2F2B20"/>
                </a:solidFill>
                <a:latin typeface="Times New Roman"/>
                <a:cs typeface="Times New Roman"/>
              </a:rPr>
              <a:t>hypercoaguable</a:t>
            </a:r>
            <a:r>
              <a:rPr lang="en-US" sz="1500" dirty="0">
                <a:solidFill>
                  <a:srgbClr val="2F2B20"/>
                </a:solidFill>
                <a:latin typeface="Times New Roman"/>
                <a:cs typeface="Times New Roman"/>
              </a:rPr>
              <a:t> state and infusion of </a:t>
            </a:r>
            <a:r>
              <a:rPr lang="en-US" sz="1500" dirty="0" err="1">
                <a:solidFill>
                  <a:srgbClr val="2F2B20"/>
                </a:solidFill>
                <a:latin typeface="Times New Roman"/>
                <a:cs typeface="Times New Roman"/>
              </a:rPr>
              <a:t>prothrombin</a:t>
            </a:r>
            <a:r>
              <a:rPr lang="en-US" sz="1500" dirty="0">
                <a:solidFill>
                  <a:srgbClr val="2F2B20"/>
                </a:solidFill>
                <a:latin typeface="Times New Roman"/>
                <a:cs typeface="Times New Roman"/>
              </a:rPr>
              <a:t> complex concentrate may exacerbate this. In congenital deficiency of any of the vitamin K dependent factors, specific coagulation factor product should be used when available. If allergic or anaphylactic-type reactions occur, the infusion should be stopped immediately. In case of shock, standard medical treatment for shock should be implemented.</a:t>
            </a:r>
            <a:r>
              <a:rPr lang="en-US" sz="1500" dirty="0">
                <a:solidFill>
                  <a:srgbClr val="2F2B20"/>
                </a:solidFill>
                <a:latin typeface="Times New Roman"/>
                <a:cs typeface="Times New Roman"/>
              </a:rPr>
              <a:t> </a:t>
            </a:r>
            <a:endParaRPr lang="en-US" sz="1500" dirty="0" smtClean="0">
              <a:solidFill>
                <a:srgbClr val="2F2B20"/>
              </a:solidFill>
              <a:latin typeface="Times New Roman"/>
              <a:cs typeface="Times New Roman"/>
            </a:endParaRPr>
          </a:p>
          <a:p>
            <a:pPr>
              <a:buClrTx/>
            </a:pPr>
            <a:r>
              <a:rPr lang="en-US" sz="1500" b="1" dirty="0" smtClean="0">
                <a:solidFill>
                  <a:srgbClr val="2F2B20"/>
                </a:solidFill>
                <a:latin typeface="Times New Roman"/>
                <a:cs typeface="Times New Roman"/>
              </a:rPr>
              <a:t>Side </a:t>
            </a:r>
            <a:r>
              <a:rPr lang="en-US" sz="1500" b="1" dirty="0">
                <a:solidFill>
                  <a:srgbClr val="2F2B20"/>
                </a:solidFill>
                <a:latin typeface="Times New Roman"/>
                <a:cs typeface="Times New Roman"/>
              </a:rPr>
              <a:t>effects : </a:t>
            </a:r>
            <a:r>
              <a:rPr lang="en-US" sz="1500" dirty="0">
                <a:solidFill>
                  <a:srgbClr val="2F2B20"/>
                </a:solidFill>
                <a:latin typeface="Times New Roman"/>
                <a:cs typeface="Times New Roman"/>
              </a:rPr>
              <a:t>Immune system disorders; General disorders and administration site conditions; Vascular disorders; Nervous system disorders; </a:t>
            </a:r>
            <a:endParaRPr lang="en-US" sz="1500" b="1" dirty="0" smtClean="0">
              <a:solidFill>
                <a:srgbClr val="2F2B20"/>
              </a:solidFill>
              <a:latin typeface="Times New Roman"/>
              <a:cs typeface="Times New Roman"/>
            </a:endParaRPr>
          </a:p>
        </p:txBody>
      </p:sp>
    </p:spTree>
    <p:extLst>
      <p:ext uri="{BB962C8B-B14F-4D97-AF65-F5344CB8AC3E}">
        <p14:creationId xmlns:p14="http://schemas.microsoft.com/office/powerpoint/2010/main" val="1133176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28868"/>
            <a:ext cx="7620000" cy="1143000"/>
          </a:xfrm>
        </p:spPr>
        <p:txBody>
          <a:bodyPr/>
          <a:lstStyle/>
          <a:p>
            <a:r>
              <a:rPr lang="en-US" sz="2400" b="1" dirty="0" smtClean="0">
                <a:solidFill>
                  <a:schemeClr val="tx1"/>
                </a:solidFill>
                <a:latin typeface="Times New Roman" pitchFamily="18" charset="0"/>
                <a:cs typeface="Times New Roman" pitchFamily="18" charset="0"/>
              </a:rPr>
              <a:t>References</a:t>
            </a:r>
            <a:r>
              <a:rPr lang="en-US" sz="2400" dirty="0" smtClean="0">
                <a:solidFill>
                  <a:schemeClr val="tx1"/>
                </a:solidFill>
                <a:latin typeface="Times New Roman" pitchFamily="18" charset="0"/>
                <a:cs typeface="Times New Roman" pitchFamily="18" charset="0"/>
              </a:rPr>
              <a:t> :</a:t>
            </a:r>
            <a:br>
              <a:rPr lang="en-US" sz="2400" dirty="0" smtClean="0">
                <a:solidFill>
                  <a:schemeClr val="tx1"/>
                </a:solidFill>
                <a:latin typeface="Times New Roman" pitchFamily="18" charset="0"/>
                <a:cs typeface="Times New Roman" pitchFamily="18" charset="0"/>
              </a:rPr>
            </a:br>
            <a:r>
              <a:rPr lang="en-US" sz="1800" dirty="0"/>
              <a:t>http://</a:t>
            </a:r>
            <a:r>
              <a:rPr lang="en-US" sz="1800" dirty="0" err="1"/>
              <a:t>www.rxlist.com</a:t>
            </a:r>
            <a:r>
              <a:rPr lang="en-US" sz="1800" dirty="0"/>
              <a:t>/</a:t>
            </a:r>
            <a:r>
              <a:rPr lang="en-US" sz="1800" dirty="0" err="1"/>
              <a:t>feiba</a:t>
            </a:r>
            <a:r>
              <a:rPr lang="en-US" sz="1800" dirty="0"/>
              <a:t>-</a:t>
            </a:r>
            <a:r>
              <a:rPr lang="en-US" sz="1800" dirty="0" err="1"/>
              <a:t>vh</a:t>
            </a:r>
            <a:r>
              <a:rPr lang="en-US" sz="1800" dirty="0"/>
              <a:t>-drug/side-effects-</a:t>
            </a:r>
            <a:r>
              <a:rPr lang="en-US" sz="1800" dirty="0" err="1"/>
              <a:t>interactions.htm</a:t>
            </a:r>
            <a:r>
              <a:rPr lang="en-US" sz="1800" dirty="0"/>
              <a:t> </a:t>
            </a:r>
            <a:r>
              <a:rPr lang="en-US" sz="1800" dirty="0" smtClean="0"/>
              <a:t/>
            </a:r>
            <a:br>
              <a:rPr lang="en-US" sz="1800" dirty="0" smtClean="0"/>
            </a:br>
            <a:r>
              <a:rPr lang="en-US" sz="1800" dirty="0" smtClean="0"/>
              <a:t>http</a:t>
            </a:r>
            <a:r>
              <a:rPr lang="en-US" sz="1800" dirty="0"/>
              <a:t>://</a:t>
            </a:r>
            <a:r>
              <a:rPr lang="en-US" sz="1800" dirty="0" err="1"/>
              <a:t>www.ncbi.nlm.nih.gov</a:t>
            </a:r>
            <a:r>
              <a:rPr lang="en-US" sz="1800" dirty="0"/>
              <a:t>/</a:t>
            </a:r>
            <a:r>
              <a:rPr lang="en-US" sz="1800" dirty="0" err="1"/>
              <a:t>pmc</a:t>
            </a:r>
            <a:r>
              <a:rPr lang="en-US" sz="1800" dirty="0"/>
              <a:t>/articles/PMC3655866/</a:t>
            </a:r>
            <a:r>
              <a:rPr lang="en-US" sz="1800" dirty="0"/>
              <a:t> </a:t>
            </a:r>
            <a:r>
              <a:rPr lang="en-US" sz="1800" dirty="0" smtClean="0"/>
              <a:t/>
            </a:r>
            <a:br>
              <a:rPr lang="en-US" sz="1800" dirty="0" smtClean="0"/>
            </a:br>
            <a:r>
              <a:rPr lang="en-US" sz="1800" dirty="0" smtClean="0"/>
              <a:t>http</a:t>
            </a:r>
            <a:r>
              <a:rPr lang="en-US" sz="1800" dirty="0"/>
              <a:t>://</a:t>
            </a:r>
            <a:r>
              <a:rPr lang="en-US" sz="1800" dirty="0" err="1"/>
              <a:t>www.rxlist.com</a:t>
            </a:r>
            <a:r>
              <a:rPr lang="en-US" sz="1800" dirty="0"/>
              <a:t>/</a:t>
            </a:r>
            <a:r>
              <a:rPr lang="en-US" sz="1800" dirty="0" err="1"/>
              <a:t>kcentra-drug.htm</a:t>
            </a:r>
            <a:r>
              <a:rPr lang="en-US" sz="1800" dirty="0"/>
              <a:t> </a:t>
            </a:r>
            <a:r>
              <a:rPr lang="en-US" sz="1800" dirty="0" smtClean="0"/>
              <a:t/>
            </a:r>
            <a:br>
              <a:rPr lang="en-US" sz="1800" dirty="0" smtClean="0"/>
            </a:br>
            <a:r>
              <a:rPr lang="en-US" sz="1800" dirty="0" smtClean="0"/>
              <a:t>https</a:t>
            </a:r>
            <a:r>
              <a:rPr lang="en-US" sz="1800" dirty="0"/>
              <a:t>://</a:t>
            </a:r>
            <a:r>
              <a:rPr lang="en-US" sz="1800" dirty="0" err="1"/>
              <a:t>www.medicines.org.uk</a:t>
            </a:r>
            <a:r>
              <a:rPr lang="en-US" sz="1800" dirty="0"/>
              <a:t>/</a:t>
            </a:r>
            <a:r>
              <a:rPr lang="en-US" sz="1800" dirty="0" err="1"/>
              <a:t>emc</a:t>
            </a:r>
            <a:r>
              <a:rPr lang="en-US" sz="1800" dirty="0"/>
              <a:t>/medicine/21897</a:t>
            </a:r>
            <a:r>
              <a:rPr lang="en-US" sz="1800" dirty="0"/>
              <a:t> </a:t>
            </a:r>
            <a:endParaRPr lang="en-IN" sz="1800"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1484</TotalTime>
  <Words>988</Words>
  <Application>Microsoft Macintosh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Prothrombin complex concentrate </vt:lpstr>
      <vt:lpstr>PowerPoint Presentation</vt:lpstr>
      <vt:lpstr>PowerPoint Presentation</vt:lpstr>
      <vt:lpstr>PowerPoint Presentation</vt:lpstr>
      <vt:lpstr>PowerPoint Presentation</vt:lpstr>
      <vt:lpstr>PowerPoint Presentation</vt:lpstr>
      <vt:lpstr>References : http://www.rxlist.com/feiba-vh-drug/side-effects-interactions.htm  http://www.ncbi.nlm.nih.gov/pmc/articles/PMC3655866/  http://www.rxlist.com/kcentra-drug.htm  https://www.medicines.org.uk/emc/medicine/21897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bic2</cp:lastModifiedBy>
  <cp:revision>27</cp:revision>
  <dcterms:created xsi:type="dcterms:W3CDTF">2014-12-29T07:14:40Z</dcterms:created>
  <dcterms:modified xsi:type="dcterms:W3CDTF">2017-06-02T11:12:44Z</dcterms:modified>
</cp:coreProperties>
</file>